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IAN" userId="73eb2fb1-b3a4-4e90-80e6-12b1d2e702a9" providerId="ADAL" clId="{A03627D0-0BFF-4E7C-9DC8-7B51BAF01970}"/>
    <pc:docChg chg="custSel addSld modSld">
      <pc:chgData name="SMITH, IAN" userId="73eb2fb1-b3a4-4e90-80e6-12b1d2e702a9" providerId="ADAL" clId="{A03627D0-0BFF-4E7C-9DC8-7B51BAF01970}" dt="2019-01-09T13:43:20.009" v="1595" actId="20577"/>
      <pc:docMkLst>
        <pc:docMk/>
      </pc:docMkLst>
      <pc:sldChg chg="addSp modSp">
        <pc:chgData name="SMITH, IAN" userId="73eb2fb1-b3a4-4e90-80e6-12b1d2e702a9" providerId="ADAL" clId="{A03627D0-0BFF-4E7C-9DC8-7B51BAF01970}" dt="2019-01-04T14:57:50.764" v="76" actId="1076"/>
        <pc:sldMkLst>
          <pc:docMk/>
          <pc:sldMk cId="2242009294" sldId="256"/>
        </pc:sldMkLst>
        <pc:spChg chg="mod">
          <ac:chgData name="SMITH, IAN" userId="73eb2fb1-b3a4-4e90-80e6-12b1d2e702a9" providerId="ADAL" clId="{A03627D0-0BFF-4E7C-9DC8-7B51BAF01970}" dt="2019-01-04T14:57:36.875" v="74" actId="1076"/>
          <ac:spMkLst>
            <pc:docMk/>
            <pc:sldMk cId="2242009294" sldId="256"/>
            <ac:spMk id="2" creationId="{39875A3E-D3CF-4283-B7D5-DA5499F8E8A4}"/>
          </ac:spMkLst>
        </pc:spChg>
        <pc:spChg chg="mod">
          <ac:chgData name="SMITH, IAN" userId="73eb2fb1-b3a4-4e90-80e6-12b1d2e702a9" providerId="ADAL" clId="{A03627D0-0BFF-4E7C-9DC8-7B51BAF01970}" dt="2019-01-04T14:57:46.430" v="75" actId="1076"/>
          <ac:spMkLst>
            <pc:docMk/>
            <pc:sldMk cId="2242009294" sldId="256"/>
            <ac:spMk id="3" creationId="{C2AEC409-480B-4BC4-969C-84EF62E5AF56}"/>
          </ac:spMkLst>
        </pc:spChg>
        <pc:picChg chg="add mod">
          <ac:chgData name="SMITH, IAN" userId="73eb2fb1-b3a4-4e90-80e6-12b1d2e702a9" providerId="ADAL" clId="{A03627D0-0BFF-4E7C-9DC8-7B51BAF01970}" dt="2019-01-04T14:57:50.764" v="76" actId="1076"/>
          <ac:picMkLst>
            <pc:docMk/>
            <pc:sldMk cId="2242009294" sldId="256"/>
            <ac:picMk id="5" creationId="{55FB6236-9B42-4617-AD2B-AEAC902A4AD9}"/>
          </ac:picMkLst>
        </pc:picChg>
      </pc:sldChg>
      <pc:sldChg chg="modSp">
        <pc:chgData name="SMITH, IAN" userId="73eb2fb1-b3a4-4e90-80e6-12b1d2e702a9" providerId="ADAL" clId="{A03627D0-0BFF-4E7C-9DC8-7B51BAF01970}" dt="2019-01-04T14:55:08.107" v="71" actId="313"/>
        <pc:sldMkLst>
          <pc:docMk/>
          <pc:sldMk cId="1423248085" sldId="258"/>
        </pc:sldMkLst>
        <pc:spChg chg="mod">
          <ac:chgData name="SMITH, IAN" userId="73eb2fb1-b3a4-4e90-80e6-12b1d2e702a9" providerId="ADAL" clId="{A03627D0-0BFF-4E7C-9DC8-7B51BAF01970}" dt="2019-01-04T14:55:08.107" v="71" actId="313"/>
          <ac:spMkLst>
            <pc:docMk/>
            <pc:sldMk cId="1423248085" sldId="258"/>
            <ac:spMk id="3" creationId="{69146AE4-2B4B-4B25-BAC1-CA0F465116B6}"/>
          </ac:spMkLst>
        </pc:spChg>
      </pc:sldChg>
      <pc:sldChg chg="modSp add">
        <pc:chgData name="SMITH, IAN" userId="73eb2fb1-b3a4-4e90-80e6-12b1d2e702a9" providerId="ADAL" clId="{A03627D0-0BFF-4E7C-9DC8-7B51BAF01970}" dt="2019-01-07T13:16:10.531" v="613" actId="20577"/>
        <pc:sldMkLst>
          <pc:docMk/>
          <pc:sldMk cId="89629329" sldId="259"/>
        </pc:sldMkLst>
        <pc:spChg chg="mod">
          <ac:chgData name="SMITH, IAN" userId="73eb2fb1-b3a4-4e90-80e6-12b1d2e702a9" providerId="ADAL" clId="{A03627D0-0BFF-4E7C-9DC8-7B51BAF01970}" dt="2019-01-07T13:16:10.531" v="613" actId="20577"/>
          <ac:spMkLst>
            <pc:docMk/>
            <pc:sldMk cId="89629329" sldId="259"/>
            <ac:spMk id="3" creationId="{69146AE4-2B4B-4B25-BAC1-CA0F465116B6}"/>
          </ac:spMkLst>
        </pc:spChg>
      </pc:sldChg>
      <pc:sldChg chg="modSp add">
        <pc:chgData name="SMITH, IAN" userId="73eb2fb1-b3a4-4e90-80e6-12b1d2e702a9" providerId="ADAL" clId="{A03627D0-0BFF-4E7C-9DC8-7B51BAF01970}" dt="2019-01-08T17:37:54.567" v="1063" actId="20577"/>
        <pc:sldMkLst>
          <pc:docMk/>
          <pc:sldMk cId="1162449100" sldId="260"/>
        </pc:sldMkLst>
        <pc:spChg chg="mod">
          <ac:chgData name="SMITH, IAN" userId="73eb2fb1-b3a4-4e90-80e6-12b1d2e702a9" providerId="ADAL" clId="{A03627D0-0BFF-4E7C-9DC8-7B51BAF01970}" dt="2019-01-08T15:04:06.240" v="672" actId="20577"/>
          <ac:spMkLst>
            <pc:docMk/>
            <pc:sldMk cId="1162449100" sldId="260"/>
            <ac:spMk id="2" creationId="{8939E5E5-3DF8-4E66-9B6C-8A98763B37D6}"/>
          </ac:spMkLst>
        </pc:spChg>
        <pc:spChg chg="mod">
          <ac:chgData name="SMITH, IAN" userId="73eb2fb1-b3a4-4e90-80e6-12b1d2e702a9" providerId="ADAL" clId="{A03627D0-0BFF-4E7C-9DC8-7B51BAF01970}" dt="2019-01-08T17:37:54.567" v="1063" actId="20577"/>
          <ac:spMkLst>
            <pc:docMk/>
            <pc:sldMk cId="1162449100" sldId="260"/>
            <ac:spMk id="3" creationId="{75ADD840-75CB-40B3-A247-5A8CD45DD9FB}"/>
          </ac:spMkLst>
        </pc:spChg>
      </pc:sldChg>
      <pc:sldChg chg="modSp add">
        <pc:chgData name="SMITH, IAN" userId="73eb2fb1-b3a4-4e90-80e6-12b1d2e702a9" providerId="ADAL" clId="{A03627D0-0BFF-4E7C-9DC8-7B51BAF01970}" dt="2019-01-09T13:43:20.009" v="1595" actId="20577"/>
        <pc:sldMkLst>
          <pc:docMk/>
          <pc:sldMk cId="1262698800" sldId="261"/>
        </pc:sldMkLst>
        <pc:spChg chg="mod">
          <ac:chgData name="SMITH, IAN" userId="73eb2fb1-b3a4-4e90-80e6-12b1d2e702a9" providerId="ADAL" clId="{A03627D0-0BFF-4E7C-9DC8-7B51BAF01970}" dt="2019-01-09T13:35:54.800" v="1067" actId="20577"/>
          <ac:spMkLst>
            <pc:docMk/>
            <pc:sldMk cId="1262698800" sldId="261"/>
            <ac:spMk id="2" creationId="{642864AE-6E92-4BD2-9609-734913A735BA}"/>
          </ac:spMkLst>
        </pc:spChg>
        <pc:spChg chg="mod">
          <ac:chgData name="SMITH, IAN" userId="73eb2fb1-b3a4-4e90-80e6-12b1d2e702a9" providerId="ADAL" clId="{A03627D0-0BFF-4E7C-9DC8-7B51BAF01970}" dt="2019-01-09T13:43:20.009" v="1595" actId="20577"/>
          <ac:spMkLst>
            <pc:docMk/>
            <pc:sldMk cId="1262698800" sldId="261"/>
            <ac:spMk id="3" creationId="{B685F503-D9D9-46C8-B087-E761F674BE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C3B5-26C2-43EA-9137-4C0EAA8C2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7E2EF2-E25A-445F-ACAB-724AD2126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64C3E-FE11-48E4-AC8D-AB3C100B3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6701B-EB60-4A4A-9F8B-72E985802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F1934-565D-47A0-B6B1-9047FFBF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5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8D3C2-0597-45CD-AFCB-5DBFC8BF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C41A7C-3AE6-4515-8400-5EF712999D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A8DEC-CF27-4DA5-BE90-D921ADCBB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AB5D4-B7D8-4DDD-B64F-9B42BAE1F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4B6E1-F823-478A-8CFD-4BECB7D5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352C3D-825D-432A-9BD1-1209B45970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26A68E-4588-4785-A715-C14996415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F411A-B19C-4275-9BEB-BAA9BC0B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4ADEB-FAF6-4D84-9C75-A4797648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C1280-7EEC-4CC9-98AB-A6908F2FF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0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4CAD-4E13-439A-9F46-047B791FE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09045-78BB-4D57-ABF0-D254926B6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AE8FD3-3642-4091-939E-BEF5505D9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64629-D609-44AA-8798-75144031F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5E572-1185-453A-BC0D-9D561E63F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9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2B1B2-C03D-470D-A3BA-D2D386DC2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BA581-6DA6-41C0-A37B-237C9293D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3FEDB-7AC3-4B21-9923-7A2DDD621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78C83-4FD5-4262-AA55-70F99D64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16A9D-7E48-46B1-82A0-F15E06136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17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32733-D800-4D2D-9997-3BF3D562D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277C6-DA0F-4F68-8010-1C864793EB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F8F323-BDD3-4577-AE7B-B643BECC63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9C9DCF-7FC6-42C9-A7AC-134F3317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84ADD-4B3C-4E2A-B1EC-8CA11F3FF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32778-563F-4F6F-9260-957D4E63A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4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FA8BB-7E5A-4D62-92D0-D0FCD51E9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8460F-2C9D-491A-8061-3F42694D29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1482-465A-4A11-BDEE-341C190AC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F33E3E-EC53-4FEF-B726-E7100E5236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75CD6B-C603-4238-9A3B-4A10FBA236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D62853-2637-4EAF-B42E-1AAC1A232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3AFADD-282A-42B1-ACAF-0CD0615E9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2D4CB6-84A2-4CEB-BF0C-A5E4BC622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38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F7E1C-29E7-471B-A636-856B8244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D5DCB6-1036-4B34-8F98-F75DA381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ADD75-60DF-4408-9DC5-650B5A6B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FCF51C-ADAD-4DAA-BF18-A5E8FD93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04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FCD75F-FA70-4889-8F51-D3CE4680D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962536-9903-4058-B8F6-D658EA5AD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5AE4D-60F4-4E2C-BBA2-8368F15A3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8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19C7-888D-4850-BF17-87D1EACA1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0EF76-2B6F-46EC-9BA7-991D657583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4E038F-BAA9-4F4E-ADCE-ED317D2C4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712CD-6485-4D90-B1B7-B41EF3B0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9E100-5EFA-4D84-BF4A-FABAC49F4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B2A2E-A1EE-47D3-89D6-5246042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35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BB94-FBE8-4815-AF8F-7CF5A6CF2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1A59AC-A043-41A0-A2CA-9BB39F1F1B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47C05-3F3F-46B6-B1A4-6DDC93C51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7A533F-529E-4A40-948D-22792A3FB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6D1F50-176E-4BAA-85C9-BACFB5608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81E9B8-67ED-42E4-90BD-071196EC6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3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9AB47E-0CBE-4149-8FE1-15C9F069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ECB3D6-510D-4D80-A629-BE564ED83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8438E-FCC3-4352-AC0A-464C683D60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781E1-B368-46BF-9126-4C89C66787FA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F2CC5-CDA2-4909-8741-0FECD56D85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878B8-5DD0-461E-A1A7-6D2216C28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585AB-A93C-40AA-AE5D-BD70705CB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48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75A3E-D3CF-4283-B7D5-DA5499F8E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1818" y="920885"/>
            <a:ext cx="9144000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AEC409-480B-4BC4-969C-84EF62E5AF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5994" y="4764411"/>
            <a:ext cx="9144000" cy="1655762"/>
          </a:xfrm>
        </p:spPr>
        <p:txBody>
          <a:bodyPr/>
          <a:lstStyle/>
          <a:p>
            <a:r>
              <a:rPr lang="en-US" dirty="0"/>
              <a:t>Rotational Inertia</a:t>
            </a:r>
          </a:p>
          <a:p>
            <a:r>
              <a:rPr lang="en-US" dirty="0"/>
              <a:t>(also called moment of inertia)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FB6236-9B42-4617-AD2B-AEAC902A4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557" y="61226"/>
            <a:ext cx="5660874" cy="444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00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B5AF2-15CC-4126-8A3F-CB3D0373F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Rotational Inertia (moment of inertia) is…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7ACE5-7AAC-48DC-BF92-CDAD18911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object’s resistance to angular acceleration</a:t>
            </a:r>
          </a:p>
          <a:p>
            <a:r>
              <a:rPr lang="en-US" dirty="0"/>
              <a:t>Dependent on the amount of matter and location of the matter</a:t>
            </a:r>
          </a:p>
          <a:p>
            <a:r>
              <a:rPr lang="en-US" dirty="0"/>
              <a:t>A scalar measurement</a:t>
            </a:r>
          </a:p>
          <a:p>
            <a:r>
              <a:rPr lang="en-US" dirty="0"/>
              <a:t>Measured in …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154899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6F7F4-E0B4-43D7-9F0F-CEFB4A0F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mathematical relationship between a particle’s rotational inertia and…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46AE4-2B4B-4B25-BAC1-CA0F46511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… its mass (kg)  **</a:t>
            </a:r>
          </a:p>
          <a:p>
            <a:pPr marL="0" indent="0">
              <a:buNone/>
            </a:pPr>
            <a:r>
              <a:rPr lang="en-US" dirty="0"/>
              <a:t>… its distance from the axis of rotation (m)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will “collect data” on a simulation, then manually graph data, </a:t>
            </a:r>
            <a:r>
              <a:rPr lang="en-US" i="1" dirty="0"/>
              <a:t>straighten</a:t>
            </a:r>
            <a:r>
              <a:rPr lang="en-US" dirty="0"/>
              <a:t> the graph, if needed, and determine the equations relating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to </a:t>
            </a:r>
            <a:r>
              <a:rPr lang="en-US" b="1" dirty="0"/>
              <a:t>m</a:t>
            </a:r>
            <a:r>
              <a:rPr lang="en-US" dirty="0"/>
              <a:t> 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/>
              <a:t> to </a:t>
            </a:r>
            <a:r>
              <a:rPr lang="en-US" b="1" dirty="0"/>
              <a:t>r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** If you are thoughtful, there is a way to have a fifth “trial”</a:t>
            </a:r>
          </a:p>
        </p:txBody>
      </p:sp>
    </p:spTree>
    <p:extLst>
      <p:ext uri="{BB962C8B-B14F-4D97-AF65-F5344CB8AC3E}">
        <p14:creationId xmlns:p14="http://schemas.microsoft.com/office/powerpoint/2010/main" val="142324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6F7F4-E0B4-43D7-9F0F-CEFB4A0F0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mathematical relationship between a particle’s rotational inertia and…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46AE4-2B4B-4B25-BAC1-CA0F46511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… its mass (kg)  **</a:t>
            </a:r>
          </a:p>
          <a:p>
            <a:pPr marL="0" indent="0">
              <a:buNone/>
            </a:pPr>
            <a:r>
              <a:rPr lang="en-US" dirty="0"/>
              <a:t>… its distance from the axis of rotation (m)</a:t>
            </a:r>
          </a:p>
          <a:p>
            <a:pPr marL="0" indent="0">
              <a:buNone/>
            </a:pPr>
            <a:r>
              <a:rPr lang="en-US" dirty="0"/>
              <a:t> Rotational inertia of a particle is directly proportional to mass.  If the mass is doubled, the rotational inertia is doubled, as long as the location of the mass remains constant.</a:t>
            </a:r>
          </a:p>
          <a:p>
            <a:pPr marL="0" indent="0">
              <a:buNone/>
            </a:pPr>
            <a:r>
              <a:rPr lang="en-US" dirty="0"/>
              <a:t>Rotational inertia of a particle is proportional to the particles distance from the axis of rotation squared.  If this distance is doubled, the particle’s rotational inertia is quadrupled.</a:t>
            </a:r>
          </a:p>
          <a:p>
            <a:pPr marL="0" indent="0">
              <a:buNone/>
            </a:pPr>
            <a:r>
              <a:rPr lang="en-US" dirty="0"/>
              <a:t>The rotational inertia of a system of particles can be determined by adding the rotational inertia of each of the particles.</a:t>
            </a:r>
          </a:p>
        </p:txBody>
      </p:sp>
    </p:spTree>
    <p:extLst>
      <p:ext uri="{BB962C8B-B14F-4D97-AF65-F5344CB8AC3E}">
        <p14:creationId xmlns:p14="http://schemas.microsoft.com/office/powerpoint/2010/main" val="89629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864AE-6E92-4BD2-9609-734913A73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=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5F503-D9D9-46C8-B087-E761F674B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= 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dirty="0"/>
              <a:t>m</a:t>
            </a:r>
            <a:r>
              <a:rPr lang="en-US" baseline="-25000" dirty="0"/>
              <a:t>i</a:t>
            </a:r>
            <a:r>
              <a:rPr lang="en-US" dirty="0"/>
              <a:t>r</a:t>
            </a:r>
            <a:r>
              <a:rPr lang="en-US" baseline="-25000" dirty="0"/>
              <a:t>i</a:t>
            </a:r>
            <a:r>
              <a:rPr lang="en-US" baseline="30000" dirty="0"/>
              <a:t>2 </a:t>
            </a:r>
            <a:r>
              <a:rPr lang="en-US" dirty="0"/>
              <a:t>=</a:t>
            </a:r>
            <a:r>
              <a:rPr lang="en-US" baseline="30000" dirty="0"/>
              <a:t> </a:t>
            </a:r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en-US" dirty="0"/>
              <a:t>r</a:t>
            </a:r>
            <a:r>
              <a:rPr lang="en-US" baseline="-25000" dirty="0"/>
              <a:t>1</a:t>
            </a:r>
            <a:r>
              <a:rPr lang="en-US" baseline="30000" dirty="0"/>
              <a:t>2 </a:t>
            </a:r>
            <a:r>
              <a:rPr lang="en-US" dirty="0"/>
              <a:t>+ m</a:t>
            </a:r>
            <a:r>
              <a:rPr lang="en-US" baseline="-25000" dirty="0"/>
              <a:t>2</a:t>
            </a:r>
            <a:r>
              <a:rPr lang="en-US" dirty="0"/>
              <a:t>r</a:t>
            </a:r>
            <a:r>
              <a:rPr lang="en-US" baseline="-25000" dirty="0"/>
              <a:t>2</a:t>
            </a:r>
            <a:r>
              <a:rPr lang="en-US" baseline="30000" dirty="0"/>
              <a:t>2 </a:t>
            </a:r>
            <a:r>
              <a:rPr lang="en-US" dirty="0"/>
              <a:t>+</a:t>
            </a:r>
            <a:r>
              <a:rPr lang="en-US" dirty="0">
                <a:latin typeface="Symbol" panose="05050102010706020507" pitchFamily="18" charset="2"/>
              </a:rPr>
              <a:t> </a:t>
            </a:r>
            <a:r>
              <a:rPr lang="en-US" dirty="0"/>
              <a:t>m</a:t>
            </a:r>
            <a:r>
              <a:rPr lang="en-US" baseline="-25000" dirty="0"/>
              <a:t>3</a:t>
            </a:r>
            <a:r>
              <a:rPr lang="en-US" dirty="0"/>
              <a:t>r</a:t>
            </a:r>
            <a:r>
              <a:rPr lang="en-US" baseline="-25000" dirty="0"/>
              <a:t>3</a:t>
            </a:r>
            <a:r>
              <a:rPr lang="en-US" baseline="30000" dirty="0"/>
              <a:t>2 </a:t>
            </a:r>
            <a:r>
              <a:rPr lang="en-US" dirty="0"/>
              <a:t>+…+</a:t>
            </a:r>
            <a:r>
              <a:rPr lang="en-US" dirty="0">
                <a:latin typeface="Symbol" panose="05050102010706020507" pitchFamily="18" charset="2"/>
              </a:rPr>
              <a:t> </a:t>
            </a:r>
            <a:r>
              <a:rPr lang="en-US" dirty="0"/>
              <a:t>m</a:t>
            </a:r>
            <a:r>
              <a:rPr lang="en-US" baseline="-25000" dirty="0"/>
              <a:t>n</a:t>
            </a:r>
            <a:r>
              <a:rPr lang="en-US" dirty="0"/>
              <a:t>r</a:t>
            </a:r>
            <a:r>
              <a:rPr lang="en-US" baseline="-25000" dirty="0"/>
              <a:t>n</a:t>
            </a:r>
            <a:r>
              <a:rPr lang="en-US" baseline="30000" dirty="0"/>
              <a:t>2    </a:t>
            </a:r>
            <a:r>
              <a:rPr lang="en-US" dirty="0"/>
              <a:t>(for particles)</a:t>
            </a:r>
          </a:p>
          <a:p>
            <a:r>
              <a:rPr lang="en-US" dirty="0"/>
              <a:t>I = ∫ r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 err="1"/>
              <a:t>dm</a:t>
            </a:r>
            <a:r>
              <a:rPr lang="en-US" dirty="0"/>
              <a:t>   (for solids – you </a:t>
            </a:r>
            <a:r>
              <a:rPr lang="en-US" baseline="30000" dirty="0"/>
              <a:t>will not be tested on using this)</a:t>
            </a:r>
          </a:p>
          <a:p>
            <a:r>
              <a:rPr lang="en-US" baseline="30000" dirty="0"/>
              <a:t>I = look it up on p 274 for commonly </a:t>
            </a:r>
            <a:r>
              <a:rPr lang="en-US" dirty="0"/>
              <a:t>rotated solids</a:t>
            </a:r>
          </a:p>
          <a:p>
            <a:r>
              <a:rPr lang="en-US" dirty="0" err="1"/>
              <a:t>I</a:t>
            </a:r>
            <a:r>
              <a:rPr lang="en-US" baseline="-25000" dirty="0" err="1"/>
              <a:t>p</a:t>
            </a:r>
            <a:r>
              <a:rPr lang="en-US" dirty="0"/>
              <a:t> = I</a:t>
            </a:r>
            <a:r>
              <a:rPr lang="en-US" baseline="-25000" dirty="0"/>
              <a:t>o</a:t>
            </a:r>
            <a:r>
              <a:rPr lang="en-US" dirty="0"/>
              <a:t> + Mh</a:t>
            </a:r>
            <a:r>
              <a:rPr lang="en-US" baseline="30000" dirty="0"/>
              <a:t>2</a:t>
            </a:r>
            <a:r>
              <a:rPr lang="en-US" dirty="0"/>
              <a:t>  where </a:t>
            </a:r>
            <a:r>
              <a:rPr lang="en-US" b="1" dirty="0"/>
              <a:t>p</a:t>
            </a:r>
            <a:r>
              <a:rPr lang="en-US" dirty="0"/>
              <a:t> is a point thru the axis of rotation that is parallel to the axis that passes through </a:t>
            </a:r>
            <a:r>
              <a:rPr lang="en-US" b="1" dirty="0"/>
              <a:t>o </a:t>
            </a:r>
            <a:r>
              <a:rPr lang="en-US" dirty="0"/>
              <a:t>which is a place around which you know the rotational inertia (like by looking it up in the table on p 274), </a:t>
            </a:r>
            <a:r>
              <a:rPr lang="en-US" b="1" dirty="0"/>
              <a:t>h</a:t>
            </a:r>
            <a:r>
              <a:rPr lang="en-US" dirty="0"/>
              <a:t> is the distance from axis thru </a:t>
            </a:r>
            <a:r>
              <a:rPr lang="en-US" b="1" dirty="0"/>
              <a:t>p</a:t>
            </a:r>
            <a:r>
              <a:rPr lang="en-US" dirty="0"/>
              <a:t> to axis thru </a:t>
            </a:r>
            <a:r>
              <a:rPr lang="en-US" b="1" dirty="0"/>
              <a:t>o</a:t>
            </a:r>
            <a:r>
              <a:rPr lang="en-US" dirty="0"/>
              <a:t> and </a:t>
            </a:r>
            <a:r>
              <a:rPr lang="en-US" b="1" dirty="0"/>
              <a:t>M</a:t>
            </a:r>
            <a:r>
              <a:rPr lang="en-US" dirty="0"/>
              <a:t> is the total mass.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269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9E5E5-3DF8-4E66-9B6C-8A98763B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Lab:  Experimental Determination of Rotational Inertia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DD840-75CB-40B3-A247-5A8CD45DD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Without disassembling the apparatus, determine the rotational inertia of the plexiglass flywheel, metal axle, and two small wooden cylinders (together).</a:t>
            </a:r>
          </a:p>
          <a:p>
            <a:r>
              <a:rPr lang="en-US" dirty="0"/>
              <a:t>Report:</a:t>
            </a:r>
          </a:p>
          <a:p>
            <a:pPr lvl="1"/>
            <a:r>
              <a:rPr lang="en-US" dirty="0"/>
              <a:t>Word problem giving all measurements needed.</a:t>
            </a:r>
          </a:p>
          <a:p>
            <a:pPr lvl="1"/>
            <a:r>
              <a:rPr lang="en-US" dirty="0"/>
              <a:t>Solution to word problem using torque and angular acceleration (among other things…)</a:t>
            </a:r>
          </a:p>
          <a:p>
            <a:pPr lvl="1"/>
            <a:r>
              <a:rPr lang="en-US" dirty="0"/>
              <a:t>Solution to word problem using mechanical energy conservation (among other things…)</a:t>
            </a:r>
          </a:p>
        </p:txBody>
      </p:sp>
    </p:spTree>
    <p:extLst>
      <p:ext uri="{BB962C8B-B14F-4D97-AF65-F5344CB8AC3E}">
        <p14:creationId xmlns:p14="http://schemas.microsoft.com/office/powerpoint/2010/main" val="1162449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424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Rotational Inertia (moment of inertia) is…</vt:lpstr>
      <vt:lpstr>What is the mathematical relationship between a particle’s rotational inertia and…</vt:lpstr>
      <vt:lpstr>What is the mathematical relationship between a particle’s rotational inertia and…</vt:lpstr>
      <vt:lpstr>I =</vt:lpstr>
      <vt:lpstr>Lab:  Experimental Determination of Rotational Inertia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SMITH, IAN</dc:creator>
  <cp:lastModifiedBy>SMITH, IAN</cp:lastModifiedBy>
  <cp:revision>3</cp:revision>
  <dcterms:created xsi:type="dcterms:W3CDTF">2019-01-02T13:06:47Z</dcterms:created>
  <dcterms:modified xsi:type="dcterms:W3CDTF">2019-01-09T13:43:27Z</dcterms:modified>
</cp:coreProperties>
</file>